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Work Sans"/>
      <p:regular r:id="rId22"/>
      <p:bold r:id="rId23"/>
      <p:italic r:id="rId24"/>
      <p:boldItalic r:id="rId25"/>
    </p:embeddedFont>
    <p:embeddedFont>
      <p:font typeface="Work Sans Ligh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0" roundtripDataSignature="AMtx7mjqeuFdZp6n27/TTIc62CIsC+Hc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WorkSans-regular.fntdata"/><Relationship Id="rId21" Type="http://schemas.openxmlformats.org/officeDocument/2006/relationships/slide" Target="slides/slide17.xml"/><Relationship Id="rId24" Type="http://schemas.openxmlformats.org/officeDocument/2006/relationships/font" Target="fonts/WorkSans-italic.fntdata"/><Relationship Id="rId23" Type="http://schemas.openxmlformats.org/officeDocument/2006/relationships/font" Target="fonts/WorkSa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orkSansLight-regular.fntdata"/><Relationship Id="rId25" Type="http://schemas.openxmlformats.org/officeDocument/2006/relationships/font" Target="fonts/WorkSans-boldItalic.fntdata"/><Relationship Id="rId28" Type="http://schemas.openxmlformats.org/officeDocument/2006/relationships/font" Target="fonts/WorkSansLight-italic.fntdata"/><Relationship Id="rId27" Type="http://schemas.openxmlformats.org/officeDocument/2006/relationships/font" Target="fonts/WorkSans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WorkSans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0e422af72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300e422af72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00e422af72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300e422af72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00e422af72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g300e422af72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0e422af72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300e422af72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" name="Google Shape;71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8" name="Google Shape;1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/>
          <p:nvPr/>
        </p:nvSpPr>
        <p:spPr>
          <a:xfrm>
            <a:off x="995421" y="2551837"/>
            <a:ext cx="771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es-CO" sz="54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🍑🏃‍♂️SABI🏃‍♂️🍑</a:t>
            </a:r>
            <a:endParaRPr b="1" sz="540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Diagrama de Clases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26" title="Clases!Principal_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525" y="1512250"/>
            <a:ext cx="5715001" cy="5117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Diagrama de Secuencias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27" title="Seguimiento!Interaction1!Seguimiento_1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413" y="1557944"/>
            <a:ext cx="9433223" cy="5117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0e422af72_1_4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</a:pPr>
            <a:r>
              <a:rPr b="1" lang="es-CO">
                <a:solidFill>
                  <a:schemeClr val="lt1"/>
                </a:solidFill>
              </a:rPr>
              <a:t>Wireframe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g300e422af72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550" y="1680006"/>
            <a:ext cx="5218949" cy="5117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</a:pPr>
            <a:r>
              <a:rPr b="1" lang="es-CO">
                <a:solidFill>
                  <a:schemeClr val="lt1"/>
                </a:solidFill>
              </a:rPr>
              <a:t>Wireframe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350" y="1664644"/>
            <a:ext cx="8881300" cy="5117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00e422af72_1_8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</a:pPr>
            <a:r>
              <a:rPr b="1" lang="es-CO">
                <a:solidFill>
                  <a:schemeClr val="lt1"/>
                </a:solidFill>
              </a:rPr>
              <a:t>Wireframe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g300e422af72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463" y="1695281"/>
            <a:ext cx="8881065" cy="5117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0e422af72_1_12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</a:pPr>
            <a:r>
              <a:rPr b="1" lang="es-CO">
                <a:solidFill>
                  <a:schemeClr val="lt1"/>
                </a:solidFill>
              </a:rPr>
              <a:t>Wireframe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g300e422af72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963" y="1634306"/>
            <a:ext cx="4922134" cy="5117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0e422af72_2_0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</a:pPr>
            <a:r>
              <a:rPr b="1" lang="es-CO">
                <a:solidFill>
                  <a:schemeClr val="lt1"/>
                </a:solidFill>
              </a:rPr>
              <a:t>Wireframe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g300e422af72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963" y="1573331"/>
            <a:ext cx="4922134" cy="5117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198" name="Google Shape;19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/>
        </p:nvSpPr>
        <p:spPr>
          <a:xfrm>
            <a:off x="284925" y="920450"/>
            <a:ext cx="11760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7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Nicolas Cifuentes</a:t>
            </a:r>
            <a:endParaRPr sz="7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7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William Espinel</a:t>
            </a:r>
            <a:endParaRPr sz="7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06" name="Google Shape;106;p2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" name="Google Shape;107;p2"/>
          <p:cNvSpPr txBox="1"/>
          <p:nvPr/>
        </p:nvSpPr>
        <p:spPr>
          <a:xfrm>
            <a:off x="4168816" y="3463724"/>
            <a:ext cx="3854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Gaes N° : 5</a:t>
            </a:r>
            <a:b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Planteamiento del Problema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643325" y="1574575"/>
            <a:ext cx="10764900" cy="51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Resumen general del problema</a:t>
            </a:r>
            <a:endParaRPr b="1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Actualmente, los procesos relacionados con la creación de planes personalizados, el contacto entre clientes y profesionales del entrenamiento</a:t>
            </a:r>
            <a:r>
              <a:rPr lang="es-CO" sz="17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 el seguimiento del progreso de los usuarios son ineficientes y desorganizados. Estos problemas afectan la calidad del servicio que los profesionales pueden ofrecer y dificultan el compromiso y el progreso de los usuarios en sus objetivos de salud y bienestar.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-CO" sz="1500">
                <a:solidFill>
                  <a:srgbClr val="000000"/>
                </a:solidFill>
              </a:rPr>
              <a:t>Descripción Detallada de los Problemas Presentados en Cada Proceso:</a:t>
            </a:r>
            <a:endParaRPr b="1"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es-CO" sz="1500">
                <a:solidFill>
                  <a:srgbClr val="000000"/>
                </a:solidFill>
              </a:rPr>
              <a:t>Los profesionales del entrenamiento invierten un tiempo considerable desde que un cliente los contrata hasta que pueden entregarle un plan personalizado. Este proceso es lento y tedioso, lo que puede retrasar el inicio del programa de salud del cliente.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es-CO" sz="1500">
                <a:solidFill>
                  <a:srgbClr val="000000"/>
                </a:solidFill>
              </a:rPr>
              <a:t>La comunicación entre los profesionales y sus clientes depende principalmente de encuentros presenciales o medios como llamadas, correos, o mensajes. Esto limita la disponibilidad y la eficiencia en la respuesta, además de generar posibles inconvenientes logísticos y de coordinación.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es-CO" sz="1500">
                <a:solidFill>
                  <a:srgbClr val="000000"/>
                </a:solidFill>
              </a:rPr>
              <a:t>Los clientes suelen llevar un seguimiento manual de su progreso en rutinas</a:t>
            </a:r>
            <a:r>
              <a:rPr lang="es-CO" sz="1500"/>
              <a:t> </a:t>
            </a:r>
            <a:r>
              <a:rPr lang="es-CO" sz="1500">
                <a:solidFill>
                  <a:srgbClr val="000000"/>
                </a:solidFill>
              </a:rPr>
              <a:t>utilizando métodos desorganizados como un block de notas. Esto no solo es desordenado, sino que también dificulta compartir esta información con sus profesionales para recibir retroalimentación y ajustes en sus planes, lo que puede afectar negativamente el avance hacia sus objetivos.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Justificación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674100" y="2251375"/>
            <a:ext cx="10843800" cy="3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CO" sz="1600">
                <a:solidFill>
                  <a:srgbClr val="000000"/>
                </a:solidFill>
              </a:rPr>
              <a:t>El sistema de información </a:t>
            </a:r>
            <a:r>
              <a:rPr b="1" lang="es-CO" sz="1600">
                <a:solidFill>
                  <a:srgbClr val="000000"/>
                </a:solidFill>
              </a:rPr>
              <a:t>SABI</a:t>
            </a:r>
            <a:r>
              <a:rPr lang="es-CO" sz="1600">
                <a:solidFill>
                  <a:srgbClr val="000000"/>
                </a:solidFill>
              </a:rPr>
              <a:t> está diseñado para optimizar la interacción entre usuarios interesados en mejorar su salud y bienestar, y profesionales del entrenamiento. SABI facilita la creación y gestión de planes personalizados, mejora la comunicación entre profesionales y clientes, y sistematiza el seguimiento del progreso de los usuarios.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CO" sz="1600">
                <a:solidFill>
                  <a:srgbClr val="000000"/>
                </a:solidFill>
              </a:rPr>
              <a:t>Al automatizar la creación de planes, se reduce significativamente el tiempo y esfuerzo que los profesionales necesitan para desarrollar programas de entrenamiento, lo que les permite ofrecer un servicio más ágil y eficiente. Además, se proporciona un canal centrado en la comunicación entre clientes y profesionales, mejorando la disponibilidad y rapidez en la respuesta, y eliminando la necesidad de reuniones presenciales o dependencias de múltiples medios de contacto.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CO" sz="1600">
                <a:solidFill>
                  <a:srgbClr val="000000"/>
                </a:solidFill>
              </a:rPr>
              <a:t>El seguimiento del progreso del usuario se simplifica permitiendo un registro digital y organizado de los avances en rutinas</a:t>
            </a:r>
            <a:r>
              <a:rPr lang="es-CO" sz="1600"/>
              <a:t>.</a:t>
            </a:r>
            <a:r>
              <a:rPr lang="es-CO" sz="1600">
                <a:solidFill>
                  <a:srgbClr val="000000"/>
                </a:solidFill>
              </a:rPr>
              <a:t> Esto no solo facilita a los usuarios el monitoreo de su progreso, sino que también permite a los profesionales acceder a esta información de manera rápida y sencilla, lo que mejora la precisión y efectividad de los ajustes que realicen en los planes personalizados.</a:t>
            </a:r>
            <a:endParaRPr sz="2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/>
          <p:nvPr>
            <p:ph type="title"/>
          </p:nvPr>
        </p:nvSpPr>
        <p:spPr>
          <a:xfrm>
            <a:off x="403236" y="786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"/>
          <p:cNvSpPr txBox="1"/>
          <p:nvPr/>
        </p:nvSpPr>
        <p:spPr>
          <a:xfrm>
            <a:off x="716700" y="3582700"/>
            <a:ext cx="10758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CO" sz="2200">
                <a:solidFill>
                  <a:srgbClr val="000000"/>
                </a:solidFill>
              </a:rPr>
              <a:t>Desarrollar un software para gestionar y controlar los hábitos de vida de los usuarios </a:t>
            </a:r>
            <a:endParaRPr sz="27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6"/>
          <p:cNvSpPr txBox="1"/>
          <p:nvPr/>
        </p:nvSpPr>
        <p:spPr>
          <a:xfrm>
            <a:off x="900300" y="3427850"/>
            <a:ext cx="10391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s-CO" sz="2000">
                <a:solidFill>
                  <a:srgbClr val="000000"/>
                </a:solidFill>
              </a:rPr>
              <a:t>Gestionar el diagnóstico inicial del estado de los clientes</a:t>
            </a:r>
            <a:endParaRPr sz="2000">
              <a:solidFill>
                <a:srgbClr val="000000"/>
              </a:solidFill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s-CO" sz="2000">
                <a:solidFill>
                  <a:srgbClr val="000000"/>
                </a:solidFill>
              </a:rPr>
              <a:t>Facilitar el seguimiento de la realización de los planes del cliente</a:t>
            </a:r>
            <a:endParaRPr sz="2000">
              <a:solidFill>
                <a:srgbClr val="000000"/>
              </a:solidFill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s-CO" sz="2000">
                <a:solidFill>
                  <a:srgbClr val="000000"/>
                </a:solidFill>
              </a:rPr>
              <a:t>Generar un reporte de resultados por usuario </a:t>
            </a:r>
            <a:endParaRPr sz="24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/>
        </p:nvSpPr>
        <p:spPr>
          <a:xfrm>
            <a:off x="2411506" y="2228671"/>
            <a:ext cx="7160197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s-CO" sz="4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Ingeniería del Software II</a:t>
            </a:r>
            <a:endParaRPr b="1" i="0" sz="40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38" name="Google Shape;138;p25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9" name="Google Shape;139;p25"/>
          <p:cNvSpPr txBox="1"/>
          <p:nvPr/>
        </p:nvSpPr>
        <p:spPr>
          <a:xfrm>
            <a:off x="4168816" y="3463724"/>
            <a:ext cx="38543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b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Casos de Uso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8" title="Casos de uso!Principal_9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563" y="1608619"/>
            <a:ext cx="10578878" cy="5117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Diagrama de Actividades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7" title="Actividades!Seguimiento_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078738" y="-2052196"/>
            <a:ext cx="4010425" cy="121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Aprendiz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0x0101009C160BF63992044A99946E4B9FF8A5D5</vt:lpwstr>
  </property>
</Properties>
</file>